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</p:sldIdLst>
  <p:sldSz cy="5143500" cx="9144000"/>
  <p:notesSz cx="6858000" cy="9144000"/>
  <p:embeddedFontLst>
    <p:embeddedFont>
      <p:font typeface="Nunito"/>
      <p:regular r:id="rId22"/>
      <p:bold r:id="rId23"/>
      <p:italic r:id="rId24"/>
      <p:boldItalic r:id="rId2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4A7CBD81-5D4C-4360-A505-526382DE9F30}">
  <a:tblStyle styleId="{4A7CBD81-5D4C-4360-A505-526382DE9F30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font" Target="fonts/Nunito-regular.fntdata"/><Relationship Id="rId21" Type="http://schemas.openxmlformats.org/officeDocument/2006/relationships/slide" Target="slides/slide15.xml"/><Relationship Id="rId24" Type="http://schemas.openxmlformats.org/officeDocument/2006/relationships/font" Target="fonts/Nunito-italic.fntdata"/><Relationship Id="rId23" Type="http://schemas.openxmlformats.org/officeDocument/2006/relationships/font" Target="fonts/Nunito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5" Type="http://schemas.openxmlformats.org/officeDocument/2006/relationships/font" Target="fonts/Nunito-boldItalic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zh.wikipedia.org/wiki/%E6%98%86%E8%9F%B2" TargetMode="Externa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cabi.org/isc/datasheet/84737#todistribution" TargetMode="Externa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a74746825a_1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a74746825a_1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a6fc39955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a6fc39955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HK"/>
              <a:t>3. Biology and Impacts of Pacific Island Invasive Species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9f69a03225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9f69a03225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HK" sz="1200">
                <a:solidFill>
                  <a:schemeClr val="dk1"/>
                </a:solidFill>
                <a:highlight>
                  <a:srgbClr val="FFFFFF"/>
                </a:highlight>
              </a:rPr>
              <a:t>4. Diet of the Introduced Greenhouse Frog in Hawaii</a:t>
            </a:r>
            <a:endParaRPr sz="12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HK" sz="1300">
                <a:solidFill>
                  <a:srgbClr val="233A44"/>
                </a:solidFill>
                <a:latin typeface="Calibri"/>
                <a:ea typeface="Calibri"/>
                <a:cs typeface="Calibri"/>
                <a:sym typeface="Calibri"/>
              </a:rPr>
              <a:t>8% of the consumed Isopoda were non-native</a:t>
            </a:r>
            <a:endParaRPr sz="1300">
              <a:solidFill>
                <a:srgbClr val="233A4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HK" sz="1300">
                <a:solidFill>
                  <a:srgbClr val="233A44"/>
                </a:solidFill>
                <a:latin typeface="Calibri"/>
                <a:ea typeface="Calibri"/>
                <a:cs typeface="Calibri"/>
                <a:sym typeface="Calibri"/>
              </a:rPr>
              <a:t>1% of the consumed Amphopoda were non-native</a:t>
            </a:r>
            <a:endParaRPr sz="1300">
              <a:solidFill>
                <a:srgbClr val="233A4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HK" sz="1300">
                <a:solidFill>
                  <a:srgbClr val="233A44"/>
                </a:solidFill>
                <a:latin typeface="Calibri"/>
                <a:ea typeface="Calibri"/>
                <a:cs typeface="Calibri"/>
                <a:sym typeface="Calibri"/>
              </a:rPr>
              <a:t>Total: 45% of the frog diets were non-native species to Hawaii</a:t>
            </a:r>
            <a:endParaRPr sz="1300">
              <a:solidFill>
                <a:srgbClr val="233A4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a65ca89cbd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a65ca89cbd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5275" lvl="0" marL="723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050"/>
              <a:buChar char="●"/>
            </a:pPr>
            <a:r>
              <a:rPr lang="zh-HK" sz="1050">
                <a:solidFill>
                  <a:srgbClr val="333333"/>
                </a:solidFill>
                <a:highlight>
                  <a:srgbClr val="F9F9F9"/>
                </a:highlight>
              </a:rPr>
              <a:t>Capable of securing and ingesting a wide range of food</a:t>
            </a:r>
            <a:endParaRPr sz="1050">
              <a:solidFill>
                <a:srgbClr val="333333"/>
              </a:solidFill>
              <a:highlight>
                <a:srgbClr val="F9F9F9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HK">
                <a:solidFill>
                  <a:schemeClr val="dk1"/>
                </a:solidFill>
              </a:rPr>
              <a:t>(https://www.cabi.org/isc/datasheet/84737#todistribution)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a74746825a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a74746825a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HK"/>
              <a:t>Collembola </a:t>
            </a:r>
            <a:r>
              <a:rPr lang="zh-HK" sz="1050">
                <a:solidFill>
                  <a:srgbClr val="4D5156"/>
                </a:solidFill>
                <a:highlight>
                  <a:srgbClr val="FFFFFF"/>
                </a:highlight>
              </a:rPr>
              <a:t>彈尾目無翅，長在5毫米以下。善於跳躍, </a:t>
            </a:r>
            <a:r>
              <a:rPr lang="zh-HK" sz="1150">
                <a:solidFill>
                  <a:srgbClr val="202122"/>
                </a:solidFill>
                <a:highlight>
                  <a:srgbClr val="FFFFFF"/>
                </a:highlight>
              </a:rPr>
              <a:t>雖然與</a:t>
            </a:r>
            <a:r>
              <a:rPr lang="zh-HK" sz="1150">
                <a:solidFill>
                  <a:srgbClr val="0B0080"/>
                </a:solidFill>
                <a:highlight>
                  <a:srgbClr val="FFFFFF"/>
                </a:highlight>
                <a:uFill>
                  <a:noFill/>
                </a:uFill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昆蟲</a:t>
            </a:r>
            <a:r>
              <a:rPr lang="zh-HK" sz="1150">
                <a:solidFill>
                  <a:srgbClr val="202122"/>
                </a:solidFill>
                <a:highlight>
                  <a:srgbClr val="FFFFFF"/>
                </a:highlight>
              </a:rPr>
              <a:t>類似，但不再列入昆蟲類。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HK"/>
              <a:t>Acari </a:t>
            </a:r>
            <a:r>
              <a:rPr lang="zh-HK" sz="1050">
                <a:solidFill>
                  <a:srgbClr val="4D5156"/>
                </a:solidFill>
                <a:highlight>
                  <a:srgbClr val="FFFFFF"/>
                </a:highlight>
              </a:rPr>
              <a:t>包括了蜱、蟎、疥瞞、恙蟎、寄蟎等物種，體型大多數比較細小，即使是最大的，也只有1cm的大小。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a74746825a_1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a74746825a_1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u="sng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zh-HK" u="sng"/>
              <a:t>leaf litter</a:t>
            </a:r>
            <a:r>
              <a:rPr lang="zh-HK"/>
              <a:t> from eight 0.25 x 0.25-m subplots, a minimum of 10 m apart, located randomly within a 100 x 100-m plot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zh-HK"/>
              <a:t>Collected flying invertebrates on 10 x 18-cm </a:t>
            </a:r>
            <a:r>
              <a:rPr lang="zh-HK" u="sng"/>
              <a:t>sticky traps</a:t>
            </a:r>
            <a:r>
              <a:rPr lang="zh-HK"/>
              <a:t> posted on stakes 10 cm above the forest floor. We randomly placed eight sticky traps, spaced a minimum of 10 m apart, within a 100 x 100-m plot for 48hr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zh-HK"/>
              <a:t>we collected foliage invertebrates with the use of a modified insect vacuum, swept the insect vacuum across foliage below 0.50-m height of total time of 30 sec in each sub pot.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9f69a03225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9f69a03225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HK" sz="1300">
                <a:solidFill>
                  <a:srgbClr val="233A44"/>
                </a:solidFill>
                <a:latin typeface="Calibri"/>
                <a:ea typeface="Calibri"/>
                <a:cs typeface="Calibri"/>
                <a:sym typeface="Calibri"/>
              </a:rPr>
              <a:t>Cuba, the Cayman Islands, the Bahama Islands, San Salvador, and many other Caribbean islands,</a:t>
            </a:r>
            <a:endParaRPr sz="1300">
              <a:solidFill>
                <a:srgbClr val="233A4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HK" sz="1300">
                <a:solidFill>
                  <a:srgbClr val="233A44"/>
                </a:solidFill>
                <a:latin typeface="Calibri"/>
                <a:ea typeface="Calibri"/>
                <a:cs typeface="Calibri"/>
                <a:sym typeface="Calibri"/>
              </a:rPr>
              <a:t>invaded southeastern United States</a:t>
            </a:r>
            <a:endParaRPr sz="1300">
              <a:solidFill>
                <a:srgbClr val="233A4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HK" sz="1300">
                <a:solidFill>
                  <a:srgbClr val="233A44"/>
                </a:solidFill>
                <a:latin typeface="Calibri"/>
                <a:ea typeface="Calibri"/>
                <a:cs typeface="Calibri"/>
                <a:sym typeface="Calibri"/>
              </a:rPr>
              <a:t>Hawaii (1994) through nursery trade</a:t>
            </a:r>
            <a:endParaRPr sz="1300">
              <a:solidFill>
                <a:srgbClr val="233A4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300">
              <a:solidFill>
                <a:srgbClr val="233A4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300">
              <a:solidFill>
                <a:srgbClr val="233A4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a1017253b3_2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a1017253b3_2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u="sng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zh-HK" u="sng"/>
              <a:t>leaf litter</a:t>
            </a:r>
            <a:r>
              <a:rPr lang="zh-HK"/>
              <a:t> from eight 0.25 x 0.25-m subplots, a minimum of 10 m apart, located randomly within a 100 x 100-m plot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zh-HK"/>
              <a:t>Collected flying invertebrates on 10 x 18-cm </a:t>
            </a:r>
            <a:r>
              <a:rPr lang="zh-HK" u="sng"/>
              <a:t>sticky traps</a:t>
            </a:r>
            <a:r>
              <a:rPr lang="zh-HK"/>
              <a:t> posted on stakes 10 cm above the forest floor. We randomly placed eight sticky traps, spaced a minimum of 10 m apart, within a 100 x 100-m plot for 48hr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zh-HK"/>
              <a:t>we collected foliage invertebrates with the use of a modified insect vacuum, swept the insect vacuum across foliage below 0.50-m height of total time of 30 sec in each sub pot.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a6efa3bfc3_1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a6efa3bfc3_1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HK"/>
              <a:t>the most dominant invertibrate categories: Acari and Collembola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HK" sz="1300">
                <a:solidFill>
                  <a:srgbClr val="233A44"/>
                </a:solidFill>
                <a:latin typeface="Calibri"/>
                <a:ea typeface="Calibri"/>
                <a:cs typeface="Calibri"/>
                <a:sym typeface="Calibri"/>
              </a:rPr>
              <a:t>Flordia : 41% of the prey item are Formicidae </a:t>
            </a:r>
            <a:endParaRPr sz="1300">
              <a:solidFill>
                <a:srgbClr val="233A4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HK" sz="1300">
                <a:solidFill>
                  <a:srgbClr val="233A44"/>
                </a:solidFill>
                <a:latin typeface="Calibri"/>
                <a:ea typeface="Calibri"/>
                <a:cs typeface="Calibri"/>
                <a:sym typeface="Calibri"/>
              </a:rPr>
              <a:t>Jamaica : 63% of the prey item are Formicidae </a:t>
            </a:r>
            <a:endParaRPr sz="1300">
              <a:solidFill>
                <a:srgbClr val="233A4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HK" sz="1300">
                <a:solidFill>
                  <a:srgbClr val="233A44"/>
                </a:solidFill>
                <a:latin typeface="Calibri"/>
                <a:ea typeface="Calibri"/>
                <a:cs typeface="Calibri"/>
                <a:sym typeface="Calibri"/>
              </a:rPr>
              <a:t>Cuba : 100% of the prey item are Formicidae (only 3 stomachs were evaluated)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a6e19d245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a6e19d245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5275" lvl="0" marL="723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050"/>
              <a:buChar char="●"/>
            </a:pPr>
            <a:r>
              <a:rPr lang="zh-HK" sz="1050">
                <a:solidFill>
                  <a:srgbClr val="333333"/>
                </a:solidFill>
                <a:highlight>
                  <a:srgbClr val="F9F9F9"/>
                </a:highlight>
              </a:rPr>
              <a:t>Capable of securing and ingesting a wide range of food</a:t>
            </a:r>
            <a:endParaRPr sz="1050">
              <a:solidFill>
                <a:srgbClr val="333333"/>
              </a:solidFill>
              <a:highlight>
                <a:srgbClr val="F9F9F9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HK"/>
              <a:t>(</a:t>
            </a:r>
            <a:r>
              <a:rPr lang="zh-HK" u="sng">
                <a:solidFill>
                  <a:schemeClr val="hlink"/>
                </a:solidFill>
                <a:hlinkClick r:id="rId2"/>
              </a:rPr>
              <a:t>https://www.cabi.org/isc/datasheet/84737#todistribution</a:t>
            </a:r>
            <a:r>
              <a:rPr lang="zh-HK"/>
              <a:t>)</a:t>
            </a:r>
            <a:endParaRPr/>
          </a:p>
          <a:p>
            <a:pPr indent="-317500" lvl="0" marL="4572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zh-HK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Found to primarily consume leaf-litter invertebrates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zh-HK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Estimated to consume up to 129,000 invertebrates ha</a:t>
            </a:r>
            <a:r>
              <a:rPr baseline="30000" lang="zh-HK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−1</a:t>
            </a:r>
            <a:r>
              <a:rPr lang="zh-HK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night</a:t>
            </a:r>
            <a:r>
              <a:rPr baseline="30000" lang="zh-HK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−1</a:t>
            </a:r>
            <a:endParaRPr baseline="30000"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9f69a03225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9f69a03225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zh-HK" sz="1300">
                <a:solidFill>
                  <a:srgbClr val="233A44"/>
                </a:solidFill>
                <a:latin typeface="Calibri"/>
                <a:ea typeface="Calibri"/>
                <a:cs typeface="Calibri"/>
                <a:sym typeface="Calibri"/>
              </a:rPr>
              <a:t>No. of items consumed affected by site and stage class</a:t>
            </a:r>
            <a:endParaRPr b="1" sz="1300">
              <a:solidFill>
                <a:srgbClr val="233A4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33A44"/>
              </a:buClr>
              <a:buSzPts val="1300"/>
              <a:buFont typeface="Calibri"/>
              <a:buChar char="●"/>
            </a:pPr>
            <a:r>
              <a:rPr lang="zh-HK" sz="1300">
                <a:solidFill>
                  <a:srgbClr val="233A44"/>
                </a:solidFill>
                <a:latin typeface="Calibri"/>
                <a:ea typeface="Calibri"/>
                <a:cs typeface="Calibri"/>
                <a:sym typeface="Calibri"/>
              </a:rPr>
              <a:t>Preadults consume more Acari and Collembola (smaller in size)</a:t>
            </a:r>
            <a:endParaRPr sz="1300">
              <a:solidFill>
                <a:srgbClr val="233A4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33A44"/>
              </a:buClr>
              <a:buSzPts val="1300"/>
              <a:buFont typeface="Calibri"/>
              <a:buChar char="●"/>
            </a:pPr>
            <a:r>
              <a:rPr lang="zh-HK" sz="1300">
                <a:solidFill>
                  <a:srgbClr val="233A44"/>
                </a:solidFill>
                <a:latin typeface="Calibri"/>
                <a:ea typeface="Calibri"/>
                <a:cs typeface="Calibri"/>
                <a:sym typeface="Calibri"/>
              </a:rPr>
              <a:t>Adult female consume more Coleoptera and Heteroptera (larger in size)</a:t>
            </a:r>
            <a:endParaRPr sz="1300">
              <a:solidFill>
                <a:srgbClr val="233A4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3A44"/>
              </a:buClr>
              <a:buSzPts val="1300"/>
              <a:buFont typeface="Calibri"/>
              <a:buChar char="●"/>
            </a:pPr>
            <a:r>
              <a:rPr lang="zh-HK" sz="1300">
                <a:solidFill>
                  <a:srgbClr val="233A44"/>
                </a:solidFill>
                <a:latin typeface="Calibri"/>
                <a:ea typeface="Calibri"/>
                <a:cs typeface="Calibri"/>
                <a:sym typeface="Calibri"/>
              </a:rPr>
              <a:t>Adult males: Acari</a:t>
            </a:r>
            <a:endParaRPr sz="1300">
              <a:solidFill>
                <a:srgbClr val="233A4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3A44"/>
              </a:buClr>
              <a:buSzPts val="1300"/>
              <a:buFont typeface="Calibri"/>
              <a:buChar char="●"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a74c9e0f65_3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a74c9e0f65_3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a711a21c9c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a711a21c9c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a711a21c9c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a711a21c9c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accent6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5058905" y="0"/>
            <a:ext cx="4085100" cy="20526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0327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255200" y="592"/>
            <a:ext cx="2250363" cy="1044300"/>
            <a:chOff x="255200" y="592"/>
            <a:chExt cx="2250363" cy="1044300"/>
          </a:xfrm>
        </p:grpSpPr>
        <p:sp>
          <p:nvSpPr>
            <p:cNvPr id="15" name="Google Shape;15;p2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905395" y="592"/>
            <a:ext cx="2250363" cy="1044300"/>
            <a:chOff x="905395" y="592"/>
            <a:chExt cx="2250363" cy="1044300"/>
          </a:xfrm>
        </p:grpSpPr>
        <p:sp>
          <p:nvSpPr>
            <p:cNvPr id="19" name="Google Shape;19;p2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7057468" y="5088"/>
            <a:ext cx="1851282" cy="752108"/>
            <a:chOff x="6917201" y="0"/>
            <a:chExt cx="2227777" cy="863400"/>
          </a:xfrm>
        </p:grpSpPr>
        <p:sp>
          <p:nvSpPr>
            <p:cNvPr id="23" name="Google Shape;23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6553032" y="4217852"/>
            <a:ext cx="2389068" cy="925737"/>
            <a:chOff x="6917201" y="0"/>
            <a:chExt cx="2227777" cy="863400"/>
          </a:xfrm>
        </p:grpSpPr>
        <p:sp>
          <p:nvSpPr>
            <p:cNvPr id="27" name="Google Shape;27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199149" y="4055652"/>
            <a:ext cx="2795414" cy="1083308"/>
            <a:chOff x="6917201" y="0"/>
            <a:chExt cx="2227777" cy="863400"/>
          </a:xfrm>
        </p:grpSpPr>
        <p:sp>
          <p:nvSpPr>
            <p:cNvPr id="31" name="Google Shape;31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4" name="Google Shape;34;p2"/>
          <p:cNvSpPr txBox="1"/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35" name="Google Shape;35;p2"/>
          <p:cNvSpPr txBox="1"/>
          <p:nvPr>
            <p:ph idx="1" type="subTitle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6" name="Google Shape;36;p2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H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accent3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"/>
          <p:cNvSpPr/>
          <p:nvPr/>
        </p:nvSpPr>
        <p:spPr>
          <a:xfrm flipH="1">
            <a:off x="5569200" y="2834075"/>
            <a:ext cx="3574800" cy="2309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1" name="Google Shape;111;p11"/>
          <p:cNvGrpSpPr/>
          <p:nvPr/>
        </p:nvGrpSpPr>
        <p:grpSpPr>
          <a:xfrm>
            <a:off x="5959222" y="4119576"/>
            <a:ext cx="2520952" cy="1024165"/>
            <a:chOff x="6917201" y="0"/>
            <a:chExt cx="2227777" cy="863400"/>
          </a:xfrm>
        </p:grpSpPr>
        <p:sp>
          <p:nvSpPr>
            <p:cNvPr id="112" name="Google Shape;112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5" name="Google Shape;115;p11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116" name="Google Shape;116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9" name="Google Shape;119;p11"/>
          <p:cNvSpPr txBox="1"/>
          <p:nvPr>
            <p:ph hasCustomPrompt="1" type="title"/>
          </p:nvPr>
        </p:nvSpPr>
        <p:spPr>
          <a:xfrm>
            <a:off x="1385850" y="1383850"/>
            <a:ext cx="6372300" cy="137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11"/>
          <p:cNvSpPr txBox="1"/>
          <p:nvPr>
            <p:ph idx="1" type="body"/>
          </p:nvPr>
        </p:nvSpPr>
        <p:spPr>
          <a:xfrm>
            <a:off x="1385850" y="2863850"/>
            <a:ext cx="6372300" cy="64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ctr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ctr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ctr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ctr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ctr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ctr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ctr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ctr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21" name="Google Shape;121;p11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H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2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H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accent3"/>
        </a:solidFill>
      </p:bgPr>
    </p:bg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 flipH="1">
            <a:off x="4757100" y="2309400"/>
            <a:ext cx="4386900" cy="28341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9" name="Google Shape;39;p3"/>
          <p:cNvGrpSpPr/>
          <p:nvPr/>
        </p:nvGrpSpPr>
        <p:grpSpPr>
          <a:xfrm>
            <a:off x="5594191" y="3961115"/>
            <a:ext cx="2910145" cy="1182340"/>
            <a:chOff x="6917201" y="0"/>
            <a:chExt cx="2227777" cy="863400"/>
          </a:xfrm>
        </p:grpSpPr>
        <p:sp>
          <p:nvSpPr>
            <p:cNvPr id="40" name="Google Shape;40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3" name="Google Shape;43;p3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44" name="Google Shape;44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7" name="Google Shape;47;p3"/>
          <p:cNvSpPr txBox="1"/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8" name="Google Shape;48;p3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H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bg>
      <p:bgPr>
        <a:solidFill>
          <a:schemeClr val="dk2"/>
        </a:solidFill>
      </p:bgPr>
    </p:bg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" name="Google Shape;51;p4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4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54" name="Google Shape;54;p4"/>
          <p:cNvSpPr txBox="1"/>
          <p:nvPr>
            <p:ph idx="1" type="body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5" name="Google Shape;55;p4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H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bg>
      <p:bgPr>
        <a:solidFill>
          <a:schemeClr val="dk2"/>
        </a:solid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5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5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61" name="Google Shape;61;p5"/>
          <p:cNvSpPr txBox="1"/>
          <p:nvPr>
            <p:ph idx="1" type="body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2" name="Google Shape;62;p5"/>
          <p:cNvSpPr txBox="1"/>
          <p:nvPr>
            <p:ph idx="2" type="body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3" name="Google Shape;63;p5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H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solidFill>
          <a:schemeClr val="dk2"/>
        </a:solid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6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6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6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69" name="Google Shape;69;p6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H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bg>
      <p:bgPr>
        <a:solidFill>
          <a:schemeClr val="accent3"/>
        </a:solid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7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7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7"/>
          <p:cNvSpPr txBox="1"/>
          <p:nvPr>
            <p:ph type="title"/>
          </p:nvPr>
        </p:nvSpPr>
        <p:spPr>
          <a:xfrm>
            <a:off x="819150" y="845600"/>
            <a:ext cx="3709200" cy="138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75" name="Google Shape;75;p7"/>
          <p:cNvSpPr txBox="1"/>
          <p:nvPr>
            <p:ph idx="1" type="body"/>
          </p:nvPr>
        </p:nvSpPr>
        <p:spPr>
          <a:xfrm>
            <a:off x="830700" y="2319050"/>
            <a:ext cx="3709200" cy="211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76" name="Google Shape;76;p7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H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1"/>
        </a:solid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"/>
          <p:cNvSpPr/>
          <p:nvPr/>
        </p:nvSpPr>
        <p:spPr>
          <a:xfrm>
            <a:off x="0" y="2823144"/>
            <a:ext cx="7369200" cy="2316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8"/>
          <p:cNvSpPr/>
          <p:nvPr/>
        </p:nvSpPr>
        <p:spPr>
          <a:xfrm flipH="1">
            <a:off x="3583210" y="1554113"/>
            <a:ext cx="5560500" cy="3589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0" name="Google Shape;80;p8"/>
          <p:cNvGrpSpPr/>
          <p:nvPr/>
        </p:nvGrpSpPr>
        <p:grpSpPr>
          <a:xfrm>
            <a:off x="255991" y="-118"/>
            <a:ext cx="2251347" cy="1043408"/>
            <a:chOff x="3961956" y="4383950"/>
            <a:chExt cx="1160548" cy="548700"/>
          </a:xfrm>
        </p:grpSpPr>
        <p:sp>
          <p:nvSpPr>
            <p:cNvPr id="81" name="Google Shape;81;p8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4" name="Google Shape;84;p8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5" name="Google Shape;85;p8"/>
          <p:cNvGrpSpPr/>
          <p:nvPr/>
        </p:nvGrpSpPr>
        <p:grpSpPr>
          <a:xfrm>
            <a:off x="34934" y="4522125"/>
            <a:ext cx="1593306" cy="617072"/>
            <a:chOff x="6917201" y="0"/>
            <a:chExt cx="2227777" cy="863400"/>
          </a:xfrm>
        </p:grpSpPr>
        <p:sp>
          <p:nvSpPr>
            <p:cNvPr id="86" name="Google Shape;86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9" name="Google Shape;89;p8"/>
          <p:cNvGrpSpPr/>
          <p:nvPr/>
        </p:nvGrpSpPr>
        <p:grpSpPr>
          <a:xfrm>
            <a:off x="5886353" y="1243"/>
            <a:ext cx="3257455" cy="1261514"/>
            <a:chOff x="6917201" y="0"/>
            <a:chExt cx="2227777" cy="863400"/>
          </a:xfrm>
        </p:grpSpPr>
        <p:sp>
          <p:nvSpPr>
            <p:cNvPr id="90" name="Google Shape;90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3" name="Google Shape;93;p8"/>
          <p:cNvSpPr txBox="1"/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94" name="Google Shape;94;p8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H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solidFill>
          <a:schemeClr val="dk2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9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9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9"/>
          <p:cNvSpPr txBox="1"/>
          <p:nvPr>
            <p:ph type="title"/>
          </p:nvPr>
        </p:nvSpPr>
        <p:spPr>
          <a:xfrm>
            <a:off x="819150" y="845600"/>
            <a:ext cx="6424200" cy="70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00" name="Google Shape;100;p9"/>
          <p:cNvSpPr txBox="1"/>
          <p:nvPr>
            <p:ph idx="1" type="subTitle"/>
          </p:nvPr>
        </p:nvSpPr>
        <p:spPr>
          <a:xfrm>
            <a:off x="819150" y="1550700"/>
            <a:ext cx="58599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1" name="Google Shape;101;p9"/>
          <p:cNvSpPr txBox="1"/>
          <p:nvPr>
            <p:ph idx="2" type="body"/>
          </p:nvPr>
        </p:nvSpPr>
        <p:spPr>
          <a:xfrm>
            <a:off x="819150" y="2467050"/>
            <a:ext cx="5859900" cy="209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02" name="Google Shape;102;p9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H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bg>
      <p:bgPr>
        <a:solidFill>
          <a:schemeClr val="accent1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0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10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10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0"/>
          <p:cNvSpPr txBox="1"/>
          <p:nvPr>
            <p:ph idx="1" type="body"/>
          </p:nvPr>
        </p:nvSpPr>
        <p:spPr>
          <a:xfrm>
            <a:off x="328025" y="4163500"/>
            <a:ext cx="7415100" cy="605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08" name="Google Shape;108;p10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HK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hift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3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  <a:defRPr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9845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9845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9845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9845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845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845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845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845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HK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7.png"/><Relationship Id="rId4" Type="http://schemas.openxmlformats.org/officeDocument/2006/relationships/image" Target="../media/image5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6.png"/><Relationship Id="rId4" Type="http://schemas.openxmlformats.org/officeDocument/2006/relationships/image" Target="../media/image63.png"/><Relationship Id="rId5" Type="http://schemas.openxmlformats.org/officeDocument/2006/relationships/image" Target="../media/image21.png"/></Relationships>
</file>

<file path=ppt/slides/_rels/slide15.xml.rels><?xml version="1.0" encoding="UTF-8" standalone="yes"?><Relationships xmlns="http://schemas.openxmlformats.org/package/2006/relationships"><Relationship Id="rId11" Type="http://schemas.openxmlformats.org/officeDocument/2006/relationships/image" Target="../media/image5.jpg"/><Relationship Id="rId10" Type="http://schemas.openxmlformats.org/officeDocument/2006/relationships/image" Target="../media/image17.jpg"/><Relationship Id="rId13" Type="http://schemas.openxmlformats.org/officeDocument/2006/relationships/image" Target="../media/image65.png"/><Relationship Id="rId12" Type="http://schemas.openxmlformats.org/officeDocument/2006/relationships/image" Target="../media/image60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.png"/><Relationship Id="rId4" Type="http://schemas.openxmlformats.org/officeDocument/2006/relationships/image" Target="../media/image61.png"/><Relationship Id="rId9" Type="http://schemas.openxmlformats.org/officeDocument/2006/relationships/image" Target="../media/image4.jpg"/><Relationship Id="rId5" Type="http://schemas.openxmlformats.org/officeDocument/2006/relationships/image" Target="../media/image62.png"/><Relationship Id="rId6" Type="http://schemas.openxmlformats.org/officeDocument/2006/relationships/image" Target="../media/image66.png"/><Relationship Id="rId7" Type="http://schemas.openxmlformats.org/officeDocument/2006/relationships/image" Target="../media/image64.png"/><Relationship Id="rId8" Type="http://schemas.openxmlformats.org/officeDocument/2006/relationships/image" Target="../media/image6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Relationship Id="rId4" Type="http://schemas.openxmlformats.org/officeDocument/2006/relationships/image" Target="../media/image68.png"/><Relationship Id="rId9" Type="http://schemas.openxmlformats.org/officeDocument/2006/relationships/image" Target="../media/image15.png"/><Relationship Id="rId5" Type="http://schemas.openxmlformats.org/officeDocument/2006/relationships/image" Target="../media/image4.jpg"/><Relationship Id="rId6" Type="http://schemas.openxmlformats.org/officeDocument/2006/relationships/image" Target="../media/image17.jpg"/><Relationship Id="rId7" Type="http://schemas.openxmlformats.org/officeDocument/2006/relationships/image" Target="../media/image5.jpg"/><Relationship Id="rId8" Type="http://schemas.openxmlformats.org/officeDocument/2006/relationships/image" Target="../media/image1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Relationship Id="rId4" Type="http://schemas.openxmlformats.org/officeDocument/2006/relationships/image" Target="../media/image45.jpg"/><Relationship Id="rId9" Type="http://schemas.openxmlformats.org/officeDocument/2006/relationships/image" Target="../media/image7.png"/><Relationship Id="rId5" Type="http://schemas.openxmlformats.org/officeDocument/2006/relationships/image" Target="../media/image8.jpg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8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Relationship Id="rId4" Type="http://schemas.openxmlformats.org/officeDocument/2006/relationships/image" Target="../media/image19.png"/><Relationship Id="rId9" Type="http://schemas.openxmlformats.org/officeDocument/2006/relationships/image" Target="../media/image2.png"/><Relationship Id="rId5" Type="http://schemas.openxmlformats.org/officeDocument/2006/relationships/image" Target="../media/image18.jpg"/><Relationship Id="rId6" Type="http://schemas.openxmlformats.org/officeDocument/2006/relationships/image" Target="../media/image22.jpg"/><Relationship Id="rId7" Type="http://schemas.openxmlformats.org/officeDocument/2006/relationships/image" Target="../media/image21.png"/><Relationship Id="rId8" Type="http://schemas.openxmlformats.org/officeDocument/2006/relationships/image" Target="../media/image20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8.png"/><Relationship Id="rId4" Type="http://schemas.openxmlformats.org/officeDocument/2006/relationships/image" Target="../media/image67.jpg"/><Relationship Id="rId5" Type="http://schemas.openxmlformats.org/officeDocument/2006/relationships/image" Target="../media/image32.png"/><Relationship Id="rId6" Type="http://schemas.openxmlformats.org/officeDocument/2006/relationships/image" Target="../media/image25.png"/></Relationships>
</file>

<file path=ppt/slides/_rels/slide8.xml.rels><?xml version="1.0" encoding="UTF-8" standalone="yes"?><Relationships xmlns="http://schemas.openxmlformats.org/package/2006/relationships"><Relationship Id="rId11" Type="http://schemas.openxmlformats.org/officeDocument/2006/relationships/image" Target="../media/image30.jpg"/><Relationship Id="rId10" Type="http://schemas.openxmlformats.org/officeDocument/2006/relationships/image" Target="../media/image28.jpg"/><Relationship Id="rId13" Type="http://schemas.openxmlformats.org/officeDocument/2006/relationships/image" Target="../media/image33.jpg"/><Relationship Id="rId12" Type="http://schemas.openxmlformats.org/officeDocument/2006/relationships/image" Target="../media/image29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jpg"/><Relationship Id="rId4" Type="http://schemas.openxmlformats.org/officeDocument/2006/relationships/image" Target="../media/image24.jpg"/><Relationship Id="rId9" Type="http://schemas.openxmlformats.org/officeDocument/2006/relationships/image" Target="../media/image27.jpg"/><Relationship Id="rId15" Type="http://schemas.openxmlformats.org/officeDocument/2006/relationships/image" Target="../media/image42.jpg"/><Relationship Id="rId14" Type="http://schemas.openxmlformats.org/officeDocument/2006/relationships/image" Target="../media/image36.jpg"/><Relationship Id="rId5" Type="http://schemas.openxmlformats.org/officeDocument/2006/relationships/image" Target="../media/image31.jpg"/><Relationship Id="rId6" Type="http://schemas.openxmlformats.org/officeDocument/2006/relationships/image" Target="../media/image26.jpg"/><Relationship Id="rId7" Type="http://schemas.openxmlformats.org/officeDocument/2006/relationships/image" Target="../media/image34.jpg"/><Relationship Id="rId8" Type="http://schemas.openxmlformats.org/officeDocument/2006/relationships/image" Target="../media/image23.jpg"/></Relationships>
</file>

<file path=ppt/slides/_rels/slide9.xml.rels><?xml version="1.0" encoding="UTF-8" standalone="yes"?><Relationships xmlns="http://schemas.openxmlformats.org/package/2006/relationships"><Relationship Id="rId11" Type="http://schemas.openxmlformats.org/officeDocument/2006/relationships/image" Target="../media/image46.jpg"/><Relationship Id="rId10" Type="http://schemas.openxmlformats.org/officeDocument/2006/relationships/image" Target="../media/image43.jpg"/><Relationship Id="rId13" Type="http://schemas.openxmlformats.org/officeDocument/2006/relationships/image" Target="../media/image50.jpg"/><Relationship Id="rId12" Type="http://schemas.openxmlformats.org/officeDocument/2006/relationships/image" Target="../media/image49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7.jpg"/><Relationship Id="rId4" Type="http://schemas.openxmlformats.org/officeDocument/2006/relationships/image" Target="../media/image35.jpg"/><Relationship Id="rId9" Type="http://schemas.openxmlformats.org/officeDocument/2006/relationships/image" Target="../media/image47.jpg"/><Relationship Id="rId15" Type="http://schemas.openxmlformats.org/officeDocument/2006/relationships/image" Target="../media/image48.jpg"/><Relationship Id="rId14" Type="http://schemas.openxmlformats.org/officeDocument/2006/relationships/image" Target="../media/image51.jpg"/><Relationship Id="rId17" Type="http://schemas.openxmlformats.org/officeDocument/2006/relationships/image" Target="../media/image54.jpg"/><Relationship Id="rId16" Type="http://schemas.openxmlformats.org/officeDocument/2006/relationships/image" Target="../media/image52.jpg"/><Relationship Id="rId5" Type="http://schemas.openxmlformats.org/officeDocument/2006/relationships/image" Target="../media/image41.jpg"/><Relationship Id="rId6" Type="http://schemas.openxmlformats.org/officeDocument/2006/relationships/image" Target="../media/image44.jpg"/><Relationship Id="rId18" Type="http://schemas.openxmlformats.org/officeDocument/2006/relationships/image" Target="../media/image58.jpg"/><Relationship Id="rId7" Type="http://schemas.openxmlformats.org/officeDocument/2006/relationships/image" Target="../media/image39.jpg"/><Relationship Id="rId8" Type="http://schemas.openxmlformats.org/officeDocument/2006/relationships/image" Target="../media/image40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 txBox="1"/>
          <p:nvPr>
            <p:ph type="ctrTitle"/>
          </p:nvPr>
        </p:nvSpPr>
        <p:spPr>
          <a:xfrm>
            <a:off x="1630100" y="1594225"/>
            <a:ext cx="5855700" cy="144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HK"/>
              <a:t>Diet of Greenhouse Frogs in different places</a:t>
            </a:r>
            <a:endParaRPr/>
          </a:p>
        </p:txBody>
      </p:sp>
      <p:pic>
        <p:nvPicPr>
          <p:cNvPr id="129" name="Google Shape;129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34925" y="2892725"/>
            <a:ext cx="2318450" cy="196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1125" y="484925"/>
            <a:ext cx="3761250" cy="4436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43500" y="791488"/>
            <a:ext cx="5546699" cy="3947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3"/>
          <p:cNvSpPr txBox="1"/>
          <p:nvPr>
            <p:ph idx="1" type="body"/>
          </p:nvPr>
        </p:nvSpPr>
        <p:spPr>
          <a:xfrm>
            <a:off x="593250" y="1515900"/>
            <a:ext cx="7505700" cy="46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zh-HK"/>
              <a:t>T</a:t>
            </a:r>
            <a:r>
              <a:rPr lang="zh-HK"/>
              <a:t>he greenhouse frog primarily consumes ants, mites, and springtails</a:t>
            </a:r>
            <a:endParaRPr/>
          </a:p>
        </p:txBody>
      </p:sp>
      <p:pic>
        <p:nvPicPr>
          <p:cNvPr id="272" name="Google Shape;27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43400" y="306225"/>
            <a:ext cx="5804225" cy="12096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73" name="Google Shape;273;p23"/>
          <p:cNvGraphicFramePr/>
          <p:nvPr/>
        </p:nvGraphicFramePr>
        <p:xfrm>
          <a:off x="593225" y="19785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{4A7CBD81-5D4C-4360-A505-526382DE9F30}</a:tableStyleId>
              </a:tblPr>
              <a:tblGrid>
                <a:gridCol w="3983600"/>
                <a:gridCol w="3973925"/>
              </a:tblGrid>
              <a:tr h="1477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HK" sz="1950"/>
                        <a:t>Native invertebrates</a:t>
                      </a:r>
                      <a:endParaRPr sz="1950"/>
                    </a:p>
                  </a:txBody>
                  <a:tcPr marT="38100" marB="38100" marR="38100" marL="38100">
                    <a:lnL cap="flat" cmpd="sng" w="9525">
                      <a:solidFill>
                        <a:srgbClr val="A6AAA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A6AAA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CDEE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6AAA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HK" sz="1950"/>
                        <a:t>Non-native invertebrates</a:t>
                      </a:r>
                      <a:endParaRPr sz="1950"/>
                    </a:p>
                  </a:txBody>
                  <a:tcPr marT="38100" marB="38100" marR="38100" marL="38100">
                    <a:lnL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A6AAA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A6AAA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CDEE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6AAA9"/>
                    </a:solidFill>
                  </a:tcPr>
                </a:tc>
              </a:tr>
              <a:tr h="4572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HK" sz="1950"/>
                        <a:t>M</a:t>
                      </a:r>
                      <a:r>
                        <a:rPr lang="zh-HK" sz="1950"/>
                        <a:t>ites (19% of the total num- ber of all items consumed)</a:t>
                      </a:r>
                      <a:endParaRPr sz="900"/>
                    </a:p>
                  </a:txBody>
                  <a:tcPr marT="38100" marB="38100" marR="38100" marL="38100">
                    <a:lnL cap="flat" cmpd="sng" w="9525">
                      <a:solidFill>
                        <a:srgbClr val="DCDEE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CDEE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HK" sz="1950"/>
                        <a:t>A</a:t>
                      </a:r>
                      <a:r>
                        <a:rPr lang="zh-HK" sz="1950"/>
                        <a:t>nts (32%)</a:t>
                      </a:r>
                      <a:endParaRPr sz="1950"/>
                    </a:p>
                  </a:txBody>
                  <a:tcPr marT="38100" marB="38100" marR="38100" marL="38100">
                    <a:lnL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CDEE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CDEE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BEBEB"/>
                    </a:solidFill>
                  </a:tcPr>
                </a:tc>
              </a:tr>
              <a:tr h="2514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HK" sz="1950"/>
                        <a:t>S</a:t>
                      </a:r>
                      <a:r>
                        <a:rPr lang="zh-HK" sz="1950"/>
                        <a:t>pringtails (17%)</a:t>
                      </a:r>
                      <a:endParaRPr sz="900"/>
                    </a:p>
                  </a:txBody>
                  <a:tcPr marT="38100" marB="38100" marR="38100" marL="38100">
                    <a:lnL cap="flat" cmpd="sng" w="9525">
                      <a:solidFill>
                        <a:srgbClr val="DCDEE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HK" sz="1950"/>
                        <a:t>I</a:t>
                      </a:r>
                      <a:r>
                        <a:rPr lang="zh-HK" sz="1950"/>
                        <a:t>sopods (8%)</a:t>
                      </a:r>
                      <a:endParaRPr sz="1950"/>
                    </a:p>
                  </a:txBody>
                  <a:tcPr marT="38100" marB="38100" marR="38100" marL="38100">
                    <a:lnL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CDEE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BEBEB"/>
                    </a:solidFill>
                  </a:tcPr>
                </a:tc>
              </a:tr>
              <a:tr h="2527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HK" sz="1950"/>
                        <a:t>S</a:t>
                      </a:r>
                      <a:r>
                        <a:rPr lang="zh-HK" sz="1950"/>
                        <a:t>piders (3%)</a:t>
                      </a:r>
                      <a:endParaRPr sz="1950"/>
                    </a:p>
                  </a:txBody>
                  <a:tcPr marT="38100" marB="38100" marR="38100" marL="38100">
                    <a:lnL cap="flat" cmpd="sng" w="9525">
                      <a:solidFill>
                        <a:srgbClr val="DCDEE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HK" sz="1950"/>
                        <a:t>A</a:t>
                      </a:r>
                      <a:r>
                        <a:rPr lang="zh-HK" sz="1950"/>
                        <a:t>mphipods (1%)</a:t>
                      </a:r>
                      <a:endParaRPr sz="900"/>
                    </a:p>
                  </a:txBody>
                  <a:tcPr marT="38100" marB="38100" marR="38100" marL="38100">
                    <a:lnL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CDEE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BEBEB"/>
                    </a:solidFill>
                  </a:tcPr>
                </a:tc>
              </a:tr>
              <a:tr h="2514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HK" sz="1950"/>
                        <a:t>B</a:t>
                      </a:r>
                      <a:r>
                        <a:rPr lang="zh-HK" sz="1950"/>
                        <a:t>eetles (2%)</a:t>
                      </a:r>
                      <a:endParaRPr sz="1950"/>
                    </a:p>
                  </a:txBody>
                  <a:tcPr marT="38100" marB="38100" marR="38100" marL="38100">
                    <a:lnL cap="flat" cmpd="sng" w="9525">
                      <a:solidFill>
                        <a:srgbClr val="DCDEE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38100" marB="38100" marR="38100" marL="38100">
                    <a:lnL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CDEE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BEBEB"/>
                    </a:solidFill>
                  </a:tcPr>
                </a:tc>
              </a:tr>
              <a:tr h="2514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HK" sz="1950"/>
                        <a:t>F</a:t>
                      </a:r>
                      <a:r>
                        <a:rPr lang="zh-HK" sz="1950"/>
                        <a:t>lies (2%),</a:t>
                      </a:r>
                      <a:endParaRPr sz="1950"/>
                    </a:p>
                  </a:txBody>
                  <a:tcPr marT="38100" marB="38100" marR="38100" marL="38100">
                    <a:lnL cap="flat" cmpd="sng" w="9525">
                      <a:solidFill>
                        <a:srgbClr val="DCDEE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CDEE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38100" marB="38100" marR="38100" marL="38100">
                    <a:lnL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CDEE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CDEE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BEBEB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4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HK"/>
              <a:t>Consumption of non-native species in Hawaii</a:t>
            </a:r>
            <a:endParaRPr/>
          </a:p>
        </p:txBody>
      </p:sp>
      <p:sp>
        <p:nvSpPr>
          <p:cNvPr id="279" name="Google Shape;279;p24"/>
          <p:cNvSpPr txBox="1"/>
          <p:nvPr>
            <p:ph idx="1" type="body"/>
          </p:nvPr>
        </p:nvSpPr>
        <p:spPr>
          <a:xfrm>
            <a:off x="819150" y="1990725"/>
            <a:ext cx="7505700" cy="269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HK"/>
              <a:t>Pheidole megacephala (Big-headed Ant) : 29% of the total diet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zh-HK"/>
              <a:t>Linepithema humile (Argentine Ant) : 17% of the total diet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zh-HK"/>
              <a:t>Anoplolepis gracilipes : 2 % of the total diet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5"/>
          <p:cNvSpPr txBox="1"/>
          <p:nvPr>
            <p:ph type="title"/>
          </p:nvPr>
        </p:nvSpPr>
        <p:spPr>
          <a:xfrm>
            <a:off x="608200" y="830875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HK"/>
              <a:t>原生地</a:t>
            </a:r>
            <a:r>
              <a:rPr lang="zh-HK"/>
              <a:t>與入侵地</a:t>
            </a:r>
            <a:endParaRPr/>
          </a:p>
        </p:txBody>
      </p:sp>
      <p:sp>
        <p:nvSpPr>
          <p:cNvPr id="285" name="Google Shape;285;p25"/>
          <p:cNvSpPr txBox="1"/>
          <p:nvPr>
            <p:ph idx="1" type="body"/>
          </p:nvPr>
        </p:nvSpPr>
        <p:spPr>
          <a:xfrm>
            <a:off x="485375" y="1595125"/>
            <a:ext cx="4547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HK"/>
              <a:t>(Schwartz 1974)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zh-HK"/>
              <a:t>Cuba and the Bahamas that has </a:t>
            </a:r>
            <a:r>
              <a:rPr b="1" lang="zh-HK">
                <a:solidFill>
                  <a:srgbClr val="FF0000"/>
                </a:solidFill>
              </a:rPr>
              <a:t>invaded</a:t>
            </a:r>
            <a:r>
              <a:rPr lang="zh-HK"/>
              <a:t> areas of the </a:t>
            </a:r>
            <a:r>
              <a:rPr b="1" lang="zh-HK">
                <a:solidFill>
                  <a:srgbClr val="FF0000"/>
                </a:solidFill>
              </a:rPr>
              <a:t>southeastern United States</a:t>
            </a:r>
            <a:r>
              <a:rPr lang="zh-HK"/>
              <a:t>, Jamaica, and Guam, and five Hawaiian Islands: Hawaii, Kauai, Lanai. Maui, and Oahu (Kraus et al., 1999; Christy et al., 2007).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zh-HK"/>
              <a:t>First recorded in </a:t>
            </a:r>
            <a:r>
              <a:rPr b="1" lang="zh-HK">
                <a:solidFill>
                  <a:srgbClr val="FF0000"/>
                </a:solidFill>
              </a:rPr>
              <a:t>Hawaii</a:t>
            </a:r>
            <a:r>
              <a:rPr lang="zh-HK"/>
              <a:t> in 1994, arriving through the </a:t>
            </a:r>
            <a:r>
              <a:rPr b="1" lang="zh-HK">
                <a:solidFill>
                  <a:srgbClr val="FF0000"/>
                </a:solidFill>
              </a:rPr>
              <a:t>nursery trade</a:t>
            </a:r>
            <a:endParaRPr b="1">
              <a:solidFill>
                <a:srgbClr val="FF0000"/>
              </a:solidFill>
            </a:endParaRPr>
          </a:p>
          <a:p>
            <a:pPr indent="-317500" lvl="0" marL="457200" rtl="0" algn="just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zh-HK" sz="1400">
                <a:solidFill>
                  <a:srgbClr val="000000"/>
                </a:solidFill>
              </a:rPr>
              <a:t>Estimated to consume up to 129,000 invertebrates ha</a:t>
            </a:r>
            <a:r>
              <a:rPr baseline="30000" lang="zh-HK" sz="1400">
                <a:solidFill>
                  <a:srgbClr val="000000"/>
                </a:solidFill>
              </a:rPr>
              <a:t>−1</a:t>
            </a:r>
            <a:r>
              <a:rPr lang="zh-HK" sz="1400">
                <a:solidFill>
                  <a:srgbClr val="000000"/>
                </a:solidFill>
              </a:rPr>
              <a:t> night</a:t>
            </a:r>
            <a:r>
              <a:rPr baseline="30000" lang="zh-HK" sz="1400">
                <a:solidFill>
                  <a:srgbClr val="000000"/>
                </a:solidFill>
              </a:rPr>
              <a:t>−1</a:t>
            </a:r>
            <a:endParaRPr baseline="30000" sz="1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286" name="Google Shape;28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42775" y="321700"/>
            <a:ext cx="4974675" cy="3870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6"/>
          <p:cNvSpPr txBox="1"/>
          <p:nvPr>
            <p:ph type="title"/>
          </p:nvPr>
        </p:nvSpPr>
        <p:spPr>
          <a:xfrm>
            <a:off x="819150" y="845600"/>
            <a:ext cx="23238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HK"/>
              <a:t>Formicidae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HK" sz="220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蟻科</a:t>
            </a:r>
            <a:endParaRPr sz="4000"/>
          </a:p>
        </p:txBody>
      </p:sp>
      <p:sp>
        <p:nvSpPr>
          <p:cNvPr id="292" name="Google Shape;292;p26"/>
          <p:cNvSpPr txBox="1"/>
          <p:nvPr>
            <p:ph idx="1" type="body"/>
          </p:nvPr>
        </p:nvSpPr>
        <p:spPr>
          <a:xfrm>
            <a:off x="819150" y="1990725"/>
            <a:ext cx="26574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93" name="Google Shape;29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9313" y="2028550"/>
            <a:ext cx="2657475" cy="1714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26"/>
          <p:cNvSpPr txBox="1"/>
          <p:nvPr>
            <p:ph type="title"/>
          </p:nvPr>
        </p:nvSpPr>
        <p:spPr>
          <a:xfrm>
            <a:off x="3476550" y="845600"/>
            <a:ext cx="23238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HK"/>
              <a:t>C</a:t>
            </a:r>
            <a:r>
              <a:rPr lang="zh-HK"/>
              <a:t>ollembola</a:t>
            </a:r>
            <a:r>
              <a:rPr lang="zh-HK" sz="2250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彈尾目</a:t>
            </a:r>
            <a:endParaRPr/>
          </a:p>
        </p:txBody>
      </p:sp>
      <p:pic>
        <p:nvPicPr>
          <p:cNvPr id="295" name="Google Shape;295;p26"/>
          <p:cNvPicPr preferRelativeResize="0"/>
          <p:nvPr/>
        </p:nvPicPr>
        <p:blipFill rotWithShape="1">
          <a:blip r:embed="rId4">
            <a:alphaModFix/>
          </a:blip>
          <a:srcRect b="0" l="4101" r="5751" t="0"/>
          <a:stretch/>
        </p:blipFill>
        <p:spPr>
          <a:xfrm>
            <a:off x="3605650" y="2076175"/>
            <a:ext cx="2541750" cy="1619250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26"/>
          <p:cNvSpPr txBox="1"/>
          <p:nvPr>
            <p:ph type="title"/>
          </p:nvPr>
        </p:nvSpPr>
        <p:spPr>
          <a:xfrm>
            <a:off x="6226775" y="845600"/>
            <a:ext cx="23238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HK"/>
              <a:t>Acari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HK" sz="2250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蜱蟎亞綱</a:t>
            </a:r>
            <a:endParaRPr/>
          </a:p>
        </p:txBody>
      </p:sp>
      <p:pic>
        <p:nvPicPr>
          <p:cNvPr id="297" name="Google Shape;297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76249" y="1990725"/>
            <a:ext cx="2403026" cy="1799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7"/>
          <p:cNvSpPr txBox="1"/>
          <p:nvPr>
            <p:ph type="title"/>
          </p:nvPr>
        </p:nvSpPr>
        <p:spPr>
          <a:xfrm>
            <a:off x="819150" y="405663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HK"/>
              <a:t>Microhabitat</a:t>
            </a:r>
            <a:endParaRPr/>
          </a:p>
        </p:txBody>
      </p:sp>
      <p:sp>
        <p:nvSpPr>
          <p:cNvPr id="303" name="Google Shape;303;p27"/>
          <p:cNvSpPr txBox="1"/>
          <p:nvPr>
            <p:ph idx="1" type="body"/>
          </p:nvPr>
        </p:nvSpPr>
        <p:spPr>
          <a:xfrm>
            <a:off x="-1914475" y="1735645"/>
            <a:ext cx="1925700" cy="15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rabicPeriod"/>
            </a:pPr>
            <a:r>
              <a:rPr lang="zh-HK" sz="1900"/>
              <a:t>Leaf litter sample</a:t>
            </a:r>
            <a:endParaRPr sz="19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rabicPeriod"/>
            </a:pPr>
            <a:r>
              <a:rPr lang="zh-HK" sz="1900"/>
              <a:t>Sticky trap</a:t>
            </a:r>
            <a:endParaRPr sz="19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rabicPeriod"/>
            </a:pPr>
            <a:r>
              <a:rPr lang="zh-HK" sz="1900"/>
              <a:t>Vaccum</a:t>
            </a:r>
            <a:endParaRPr sz="1900"/>
          </a:p>
        </p:txBody>
      </p:sp>
      <p:pic>
        <p:nvPicPr>
          <p:cNvPr id="304" name="Google Shape;30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935175" y="1183200"/>
            <a:ext cx="7448550" cy="2628900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27"/>
          <p:cNvSpPr txBox="1"/>
          <p:nvPr/>
        </p:nvSpPr>
        <p:spPr>
          <a:xfrm>
            <a:off x="-1199100" y="452300"/>
            <a:ext cx="1389300" cy="65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HK">
                <a:latin typeface="Calibri"/>
                <a:ea typeface="Calibri"/>
                <a:cs typeface="Calibri"/>
                <a:sym typeface="Calibri"/>
              </a:rPr>
              <a:t>change to picture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HK">
                <a:latin typeface="Calibri"/>
                <a:ea typeface="Calibri"/>
                <a:cs typeface="Calibri"/>
                <a:sym typeface="Calibri"/>
              </a:rPr>
              <a:t>(micro habitat)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6" name="Google Shape;306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36219" y="2979488"/>
            <a:ext cx="2213231" cy="1654750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27"/>
          <p:cNvSpPr txBox="1"/>
          <p:nvPr/>
        </p:nvSpPr>
        <p:spPr>
          <a:xfrm>
            <a:off x="5624500" y="4561300"/>
            <a:ext cx="2604000" cy="4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HK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Macadamia Nut Orchards</a:t>
            </a:r>
            <a:endParaRPr sz="13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8" name="Google Shape;308;p27"/>
          <p:cNvPicPr preferRelativeResize="0"/>
          <p:nvPr/>
        </p:nvPicPr>
        <p:blipFill rotWithShape="1">
          <a:blip r:embed="rId5">
            <a:alphaModFix/>
          </a:blip>
          <a:srcRect b="0" l="33601" r="8960" t="34644"/>
          <a:stretch/>
        </p:blipFill>
        <p:spPr>
          <a:xfrm>
            <a:off x="666450" y="2979487"/>
            <a:ext cx="4086874" cy="1654750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27"/>
          <p:cNvSpPr txBox="1"/>
          <p:nvPr/>
        </p:nvSpPr>
        <p:spPr>
          <a:xfrm>
            <a:off x="666450" y="4561300"/>
            <a:ext cx="2604000" cy="4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HK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Agricultural Research Station</a:t>
            </a:r>
            <a:endParaRPr sz="13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0" name="Google Shape;310;p27"/>
          <p:cNvPicPr preferRelativeResize="0"/>
          <p:nvPr/>
        </p:nvPicPr>
        <p:blipFill rotWithShape="1">
          <a:blip r:embed="rId6">
            <a:alphaModFix/>
          </a:blip>
          <a:srcRect b="0" l="0" r="0" t="19289"/>
          <a:stretch/>
        </p:blipFill>
        <p:spPr>
          <a:xfrm>
            <a:off x="523750" y="1118050"/>
            <a:ext cx="2661108" cy="1524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27"/>
          <p:cNvSpPr txBox="1"/>
          <p:nvPr/>
        </p:nvSpPr>
        <p:spPr>
          <a:xfrm>
            <a:off x="576963" y="2565850"/>
            <a:ext cx="2604000" cy="4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HK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Outdoor Plant Nurseries</a:t>
            </a:r>
            <a:endParaRPr sz="13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2" name="Google Shape;312;p27"/>
          <p:cNvPicPr preferRelativeResize="0"/>
          <p:nvPr/>
        </p:nvPicPr>
        <p:blipFill rotWithShape="1">
          <a:blip r:embed="rId7">
            <a:alphaModFix/>
          </a:blip>
          <a:srcRect b="14442" l="0" r="0" t="0"/>
          <a:stretch/>
        </p:blipFill>
        <p:spPr>
          <a:xfrm>
            <a:off x="6122800" y="1104500"/>
            <a:ext cx="2381264" cy="1524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27"/>
          <p:cNvSpPr txBox="1"/>
          <p:nvPr/>
        </p:nvSpPr>
        <p:spPr>
          <a:xfrm>
            <a:off x="6213250" y="2565850"/>
            <a:ext cx="2604000" cy="4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HK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Resort</a:t>
            </a:r>
            <a:endParaRPr sz="13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4" name="Google Shape;314;p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849575" y="2980650"/>
            <a:ext cx="2118426" cy="142825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mazon.com : HULLED Coated Bermuda Grass 5 LB : Garden &amp; Outdoor" id="315" name="Google Shape;315;p2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2516790" y="1104500"/>
            <a:ext cx="2197860" cy="1654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ome | Concrete Mix &amp; Garden Supplies | Midway Concrete" id="316" name="Google Shape;316;p2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2700475" y="1511699"/>
            <a:ext cx="2118425" cy="158883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5 Things You Didn't Know About Soil" id="317" name="Google Shape;317;p2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2620600" y="2288088"/>
            <a:ext cx="2094050" cy="15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27"/>
          <p:cNvPicPr preferRelativeResize="0"/>
          <p:nvPr/>
        </p:nvPicPr>
        <p:blipFill rotWithShape="1">
          <a:blip r:embed="rId12">
            <a:alphaModFix/>
          </a:blip>
          <a:srcRect b="10562" l="0" r="8950" t="0"/>
          <a:stretch/>
        </p:blipFill>
        <p:spPr>
          <a:xfrm>
            <a:off x="3525825" y="1107625"/>
            <a:ext cx="2319015" cy="1524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27"/>
          <p:cNvSpPr txBox="1"/>
          <p:nvPr/>
        </p:nvSpPr>
        <p:spPr>
          <a:xfrm>
            <a:off x="3609250" y="2525700"/>
            <a:ext cx="2604000" cy="4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HK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Natural Area</a:t>
            </a:r>
            <a:endParaRPr sz="13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0" name="Google Shape;320;p27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962525" y="1065800"/>
            <a:ext cx="5338500" cy="3794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5763" y="358900"/>
            <a:ext cx="8372475" cy="453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5775" y="1312375"/>
            <a:ext cx="2637875" cy="1384725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14"/>
          <p:cNvSpPr txBox="1"/>
          <p:nvPr/>
        </p:nvSpPr>
        <p:spPr>
          <a:xfrm>
            <a:off x="-1788125" y="284000"/>
            <a:ext cx="1430400" cy="8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HK">
                <a:latin typeface="Calibri"/>
                <a:ea typeface="Calibri"/>
                <a:cs typeface="Calibri"/>
                <a:sym typeface="Calibri"/>
              </a:rPr>
              <a:t>+title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5"/>
          <p:cNvSpPr txBox="1"/>
          <p:nvPr>
            <p:ph type="title"/>
          </p:nvPr>
        </p:nvSpPr>
        <p:spPr>
          <a:xfrm>
            <a:off x="819150" y="405663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HK"/>
              <a:t>Microhabitat</a:t>
            </a:r>
            <a:endParaRPr/>
          </a:p>
        </p:txBody>
      </p:sp>
      <p:sp>
        <p:nvSpPr>
          <p:cNvPr id="142" name="Google Shape;142;p15"/>
          <p:cNvSpPr txBox="1"/>
          <p:nvPr>
            <p:ph idx="1" type="body"/>
          </p:nvPr>
        </p:nvSpPr>
        <p:spPr>
          <a:xfrm>
            <a:off x="-1914475" y="1735645"/>
            <a:ext cx="1925700" cy="15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rabicPeriod"/>
            </a:pPr>
            <a:r>
              <a:rPr lang="zh-HK" sz="1900"/>
              <a:t>Leaf litter sample</a:t>
            </a:r>
            <a:endParaRPr sz="19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rabicPeriod"/>
            </a:pPr>
            <a:r>
              <a:rPr lang="zh-HK" sz="1900"/>
              <a:t>Sticky trap</a:t>
            </a:r>
            <a:endParaRPr sz="19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rabicPeriod"/>
            </a:pPr>
            <a:r>
              <a:rPr lang="zh-HK" sz="1900"/>
              <a:t>Vaccum</a:t>
            </a:r>
            <a:endParaRPr sz="1900"/>
          </a:p>
        </p:txBody>
      </p:sp>
      <p:pic>
        <p:nvPicPr>
          <p:cNvPr id="143" name="Google Shape;14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935175" y="1183200"/>
            <a:ext cx="7448550" cy="26289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15"/>
          <p:cNvSpPr txBox="1"/>
          <p:nvPr/>
        </p:nvSpPr>
        <p:spPr>
          <a:xfrm>
            <a:off x="-1199100" y="452300"/>
            <a:ext cx="1389300" cy="65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HK">
                <a:latin typeface="Calibri"/>
                <a:ea typeface="Calibri"/>
                <a:cs typeface="Calibri"/>
                <a:sym typeface="Calibri"/>
              </a:rPr>
              <a:t>change to picture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HK">
                <a:latin typeface="Calibri"/>
                <a:ea typeface="Calibri"/>
                <a:cs typeface="Calibri"/>
                <a:sym typeface="Calibri"/>
              </a:rPr>
              <a:t>(micro habitat)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15"/>
          <p:cNvSpPr txBox="1"/>
          <p:nvPr/>
        </p:nvSpPr>
        <p:spPr>
          <a:xfrm>
            <a:off x="3306125" y="4405275"/>
            <a:ext cx="2604000" cy="4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HK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Concrete / Rock</a:t>
            </a:r>
            <a:endParaRPr sz="13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15"/>
          <p:cNvSpPr txBox="1"/>
          <p:nvPr/>
        </p:nvSpPr>
        <p:spPr>
          <a:xfrm>
            <a:off x="6311900" y="2565850"/>
            <a:ext cx="2604000" cy="4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HK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Grass</a:t>
            </a:r>
            <a:endParaRPr sz="13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15"/>
          <p:cNvSpPr txBox="1"/>
          <p:nvPr/>
        </p:nvSpPr>
        <p:spPr>
          <a:xfrm>
            <a:off x="957963" y="2565850"/>
            <a:ext cx="2604000" cy="4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HK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Leaf litter</a:t>
            </a:r>
            <a:endParaRPr sz="13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15"/>
          <p:cNvSpPr txBox="1"/>
          <p:nvPr/>
        </p:nvSpPr>
        <p:spPr>
          <a:xfrm>
            <a:off x="1200400" y="4405275"/>
            <a:ext cx="2604000" cy="4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HK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Soil</a:t>
            </a:r>
            <a:endParaRPr sz="13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9" name="Google Shape;14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9250" y="1183200"/>
            <a:ext cx="2118426" cy="142825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mazon.com : HULLED Coated Bermuda Grass 5 LB : Garden &amp; Outdoor" id="150" name="Google Shape;150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67775" y="1193750"/>
            <a:ext cx="2094050" cy="14071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ome | Concrete Mix &amp; Garden Supplies | Midway Concrete" id="151" name="Google Shape;151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05789" y="2909905"/>
            <a:ext cx="2118425" cy="158883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5 Things You Didn't Know About Soil" id="152" name="Google Shape;152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9250" y="2974738"/>
            <a:ext cx="2094050" cy="152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15"/>
          <p:cNvSpPr txBox="1"/>
          <p:nvPr/>
        </p:nvSpPr>
        <p:spPr>
          <a:xfrm>
            <a:off x="3477700" y="2565850"/>
            <a:ext cx="1459800" cy="4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HK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Herbaceous</a:t>
            </a:r>
            <a:endParaRPr sz="13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4" name="Google Shape;154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049313" y="1183200"/>
            <a:ext cx="2074913" cy="142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567775" y="2968669"/>
            <a:ext cx="2094050" cy="1530081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15"/>
          <p:cNvSpPr txBox="1"/>
          <p:nvPr/>
        </p:nvSpPr>
        <p:spPr>
          <a:xfrm>
            <a:off x="6329775" y="4405275"/>
            <a:ext cx="2604000" cy="4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HK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Trap</a:t>
            </a:r>
            <a:endParaRPr sz="13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6"/>
          <p:cNvSpPr txBox="1"/>
          <p:nvPr>
            <p:ph type="title"/>
          </p:nvPr>
        </p:nvSpPr>
        <p:spPr>
          <a:xfrm>
            <a:off x="438150" y="3884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HK"/>
              <a:t>Diet in different countries </a:t>
            </a:r>
            <a:endParaRPr/>
          </a:p>
        </p:txBody>
      </p:sp>
      <p:sp>
        <p:nvSpPr>
          <p:cNvPr id="162" name="Google Shape;162;p16"/>
          <p:cNvSpPr txBox="1"/>
          <p:nvPr>
            <p:ph idx="1" type="body"/>
          </p:nvPr>
        </p:nvSpPr>
        <p:spPr>
          <a:xfrm>
            <a:off x="287100" y="961000"/>
            <a:ext cx="7505700" cy="42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zh-HK" sz="1400">
                <a:solidFill>
                  <a:srgbClr val="000000"/>
                </a:solidFill>
              </a:rPr>
              <a:t>Estimated to consume up to 129,000 invertebrates ha</a:t>
            </a:r>
            <a:r>
              <a:rPr baseline="30000" lang="zh-HK" sz="1400">
                <a:solidFill>
                  <a:srgbClr val="000000"/>
                </a:solidFill>
              </a:rPr>
              <a:t>−1</a:t>
            </a:r>
            <a:r>
              <a:rPr lang="zh-HK" sz="1400">
                <a:solidFill>
                  <a:srgbClr val="000000"/>
                </a:solidFill>
              </a:rPr>
              <a:t> night</a:t>
            </a:r>
            <a:r>
              <a:rPr baseline="30000" lang="zh-HK" sz="1400">
                <a:solidFill>
                  <a:srgbClr val="000000"/>
                </a:solidFill>
              </a:rPr>
              <a:t>−1</a:t>
            </a:r>
            <a:endParaRPr baseline="30000" sz="1400">
              <a:solidFill>
                <a:srgbClr val="000000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63" name="Google Shape;16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7200" y="1314934"/>
            <a:ext cx="3974650" cy="1563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0575" y="2486403"/>
            <a:ext cx="1344600" cy="101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71550" y="1664438"/>
            <a:ext cx="1503051" cy="84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64318" y="2602350"/>
            <a:ext cx="1608957" cy="89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16"/>
          <p:cNvSpPr txBox="1"/>
          <p:nvPr/>
        </p:nvSpPr>
        <p:spPr>
          <a:xfrm>
            <a:off x="991950" y="2115713"/>
            <a:ext cx="1344600" cy="15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HK">
                <a:latin typeface="Calibri"/>
                <a:ea typeface="Calibri"/>
                <a:cs typeface="Calibri"/>
                <a:sym typeface="Calibri"/>
              </a:rPr>
              <a:t>Nonnative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16"/>
          <p:cNvSpPr txBox="1"/>
          <p:nvPr/>
        </p:nvSpPr>
        <p:spPr>
          <a:xfrm>
            <a:off x="6106675" y="2602350"/>
            <a:ext cx="1344600" cy="37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HK">
                <a:latin typeface="Calibri"/>
                <a:ea typeface="Calibri"/>
                <a:cs typeface="Calibri"/>
                <a:sym typeface="Calibri"/>
              </a:rPr>
              <a:t>Some Native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16"/>
          <p:cNvSpPr txBox="1"/>
          <p:nvPr/>
        </p:nvSpPr>
        <p:spPr>
          <a:xfrm>
            <a:off x="-1661900" y="126225"/>
            <a:ext cx="1503000" cy="10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16"/>
          <p:cNvSpPr txBox="1"/>
          <p:nvPr/>
        </p:nvSpPr>
        <p:spPr>
          <a:xfrm>
            <a:off x="-1819675" y="189325"/>
            <a:ext cx="1535700" cy="112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HK">
                <a:latin typeface="Calibri"/>
                <a:ea typeface="Calibri"/>
                <a:cs typeface="Calibri"/>
                <a:sym typeface="Calibri"/>
              </a:rPr>
              <a:t>keep the pie chart and pictures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HK">
                <a:latin typeface="Calibri"/>
                <a:ea typeface="Calibri"/>
                <a:cs typeface="Calibri"/>
                <a:sym typeface="Calibri"/>
              </a:rPr>
              <a:t>ants % in other location 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16"/>
          <p:cNvSpPr txBox="1"/>
          <p:nvPr/>
        </p:nvSpPr>
        <p:spPr>
          <a:xfrm>
            <a:off x="2114300" y="3718175"/>
            <a:ext cx="4383300" cy="112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zh-HK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Flordia:	41%  </a:t>
            </a:r>
            <a:br>
              <a:rPr lang="zh-HK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zh-HK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Jamaica:	63%</a:t>
            </a:r>
            <a:br>
              <a:rPr lang="zh-HK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zh-HK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Cuba:		100%       </a:t>
            </a:r>
            <a:r>
              <a:rPr lang="zh-HK" sz="13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*only 3 stomachs were evaluated</a:t>
            </a: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2" name="Google Shape;172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 rot="10800000">
            <a:off x="1577150" y="4594250"/>
            <a:ext cx="546100" cy="27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586126" y="4200438"/>
            <a:ext cx="528174" cy="264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1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586126" y="3792712"/>
            <a:ext cx="528176" cy="277981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16"/>
          <p:cNvSpPr txBox="1"/>
          <p:nvPr/>
        </p:nvSpPr>
        <p:spPr>
          <a:xfrm>
            <a:off x="-3099900" y="12882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Char char="●"/>
            </a:pPr>
            <a:r>
              <a:rPr lang="zh-HK">
                <a:latin typeface="Calibri"/>
                <a:ea typeface="Calibri"/>
                <a:cs typeface="Calibri"/>
                <a:sym typeface="Calibri"/>
              </a:rPr>
              <a:t>Estimated to consume up to 129,000 invertebrates ha</a:t>
            </a:r>
            <a:r>
              <a:rPr baseline="30000" lang="zh-HK">
                <a:latin typeface="Calibri"/>
                <a:ea typeface="Calibri"/>
                <a:cs typeface="Calibri"/>
                <a:sym typeface="Calibri"/>
              </a:rPr>
              <a:t>−1</a:t>
            </a:r>
            <a:r>
              <a:rPr lang="zh-HK">
                <a:latin typeface="Calibri"/>
                <a:ea typeface="Calibri"/>
                <a:cs typeface="Calibri"/>
                <a:sym typeface="Calibri"/>
              </a:rPr>
              <a:t> night</a:t>
            </a:r>
            <a:r>
              <a:rPr baseline="30000" lang="zh-HK">
                <a:latin typeface="Calibri"/>
                <a:ea typeface="Calibri"/>
                <a:cs typeface="Calibri"/>
                <a:sym typeface="Calibri"/>
              </a:rPr>
              <a:t>−1</a:t>
            </a:r>
            <a:endParaRPr baseline="30000">
              <a:latin typeface="Calibri"/>
              <a:ea typeface="Calibri"/>
              <a:cs typeface="Calibri"/>
              <a:sym typeface="Calibri"/>
            </a:endParaRPr>
          </a:p>
          <a:p>
            <a:pPr indent="-311150" lvl="0" marL="4572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</a:pPr>
            <a:r>
              <a:rPr baseline="30000" lang="zh-HK">
                <a:latin typeface="Calibri"/>
                <a:ea typeface="Calibri"/>
                <a:cs typeface="Calibri"/>
                <a:sym typeface="Calibri"/>
              </a:rPr>
              <a:t>isopod</a:t>
            </a:r>
            <a:endParaRPr baseline="30000">
              <a:latin typeface="Calibri"/>
              <a:ea typeface="Calibri"/>
              <a:cs typeface="Calibri"/>
              <a:sym typeface="Calibri"/>
            </a:endParaRPr>
          </a:p>
          <a:p>
            <a:pPr indent="-311150" lvl="0" marL="4572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</a:pPr>
            <a:r>
              <a:rPr baseline="30000" lang="zh-HK">
                <a:latin typeface="Calibri"/>
                <a:ea typeface="Calibri"/>
                <a:cs typeface="Calibri"/>
                <a:sym typeface="Calibri"/>
              </a:rPr>
              <a:t>amphipod spider added into others</a:t>
            </a:r>
            <a:endParaRPr baseline="3000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76" name="Google Shape;176;p16"/>
          <p:cNvCxnSpPr/>
          <p:nvPr/>
        </p:nvCxnSpPr>
        <p:spPr>
          <a:xfrm>
            <a:off x="1041850" y="3531350"/>
            <a:ext cx="0" cy="8007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7" name="Google Shape;177;p16"/>
          <p:cNvCxnSpPr>
            <a:endCxn id="173" idx="1"/>
          </p:cNvCxnSpPr>
          <p:nvPr/>
        </p:nvCxnSpPr>
        <p:spPr>
          <a:xfrm>
            <a:off x="1052726" y="4321081"/>
            <a:ext cx="533400" cy="114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7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HK"/>
              <a:t>Diet in 10 sites of Hawai‘i</a:t>
            </a:r>
            <a:endParaRPr/>
          </a:p>
        </p:txBody>
      </p:sp>
      <p:pic>
        <p:nvPicPr>
          <p:cNvPr id="183" name="Google Shape;18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19350" y="1409625"/>
            <a:ext cx="5105300" cy="336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8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HK"/>
              <a:t>Diet at different stage classes</a:t>
            </a:r>
            <a:endParaRPr/>
          </a:p>
        </p:txBody>
      </p:sp>
      <p:pic>
        <p:nvPicPr>
          <p:cNvPr descr="File:Mars-male-symbol-pseudo-3D-blue.svg - Wikipedia" id="189" name="Google Shape;18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67675" y="1192400"/>
            <a:ext cx="722475" cy="7224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emale Symbols of Islam Woman, symbol, png | PNGEgg" id="190" name="Google Shape;19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92875" y="3223850"/>
            <a:ext cx="459425" cy="633675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18"/>
          <p:cNvSpPr txBox="1"/>
          <p:nvPr/>
        </p:nvSpPr>
        <p:spPr>
          <a:xfrm>
            <a:off x="-1672425" y="136750"/>
            <a:ext cx="1062300" cy="5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HK">
                <a:latin typeface="Calibri"/>
                <a:ea typeface="Calibri"/>
                <a:cs typeface="Calibri"/>
                <a:sym typeface="Calibri"/>
              </a:rPr>
              <a:t>change to graphic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oleoptera - Home | Facebook" id="192" name="Google Shape;192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38350" y="2832550"/>
            <a:ext cx="1007475" cy="6716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he True Bugs: Insects in the Order Hemiptera" id="193" name="Google Shape;193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559350" y="4005331"/>
            <a:ext cx="890750" cy="890719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18"/>
          <p:cNvSpPr txBox="1"/>
          <p:nvPr/>
        </p:nvSpPr>
        <p:spPr>
          <a:xfrm>
            <a:off x="7066099" y="2571376"/>
            <a:ext cx="1889700" cy="19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zh-HK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甲蟲 (Coleoptera / beetle)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18"/>
          <p:cNvSpPr txBox="1"/>
          <p:nvPr/>
        </p:nvSpPr>
        <p:spPr>
          <a:xfrm>
            <a:off x="7290200" y="3492825"/>
            <a:ext cx="1608900" cy="3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zh-HK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異翅亞目</a:t>
            </a:r>
            <a:r>
              <a:rPr lang="zh-HK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(Heteroptera / true bugs)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18"/>
          <p:cNvSpPr/>
          <p:nvPr/>
        </p:nvSpPr>
        <p:spPr>
          <a:xfrm>
            <a:off x="2948775" y="2687175"/>
            <a:ext cx="2097600" cy="5697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</p:txBody>
      </p:sp>
      <p:pic>
        <p:nvPicPr>
          <p:cNvPr id="197" name="Google Shape;197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513225" y="1220100"/>
            <a:ext cx="1150165" cy="861525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18"/>
          <p:cNvSpPr txBox="1"/>
          <p:nvPr/>
        </p:nvSpPr>
        <p:spPr>
          <a:xfrm>
            <a:off x="7481425" y="950350"/>
            <a:ext cx="1600500" cy="3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HK" sz="1200">
                <a:solidFill>
                  <a:srgbClr val="222222"/>
                </a:solidFill>
                <a:highlight>
                  <a:srgbClr val="FFFFFF"/>
                </a:highlight>
              </a:rPr>
              <a:t>蜱蟎亞綱 (</a:t>
            </a:r>
            <a:r>
              <a:rPr lang="zh-HK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Acari</a:t>
            </a:r>
            <a:r>
              <a:rPr lang="zh-HK" sz="1200">
                <a:solidFill>
                  <a:srgbClr val="222222"/>
                </a:solidFill>
                <a:highlight>
                  <a:srgbClr val="FFFFFF"/>
                </a:highlight>
              </a:rPr>
              <a:t>)</a:t>
            </a:r>
            <a:endParaRPr sz="1200">
              <a:solidFill>
                <a:srgbClr val="222222"/>
              </a:solidFill>
              <a:highlight>
                <a:srgbClr val="FFFFFF"/>
              </a:highlight>
            </a:endParaRPr>
          </a:p>
        </p:txBody>
      </p:sp>
      <p:pic>
        <p:nvPicPr>
          <p:cNvPr descr="Greenhouse Frog (Amphibians of Hawaii) · iNaturalist" id="199" name="Google Shape;199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10800000">
            <a:off x="2006470" y="2601728"/>
            <a:ext cx="803925" cy="6402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eenhouse Frog (Amphibians of Hawaii) · iNaturalist" id="200" name="Google Shape;200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169575" y="2402012"/>
            <a:ext cx="1305425" cy="1039725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18"/>
          <p:cNvSpPr txBox="1"/>
          <p:nvPr/>
        </p:nvSpPr>
        <p:spPr>
          <a:xfrm>
            <a:off x="1963088" y="2244550"/>
            <a:ext cx="890700" cy="2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HK">
                <a:latin typeface="Calibri"/>
                <a:ea typeface="Calibri"/>
                <a:cs typeface="Calibri"/>
                <a:sym typeface="Calibri"/>
              </a:rPr>
              <a:t>Preadult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18"/>
          <p:cNvSpPr txBox="1"/>
          <p:nvPr/>
        </p:nvSpPr>
        <p:spPr>
          <a:xfrm>
            <a:off x="5169575" y="2060300"/>
            <a:ext cx="1091100" cy="29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HK">
                <a:latin typeface="Calibri"/>
                <a:ea typeface="Calibri"/>
                <a:cs typeface="Calibri"/>
                <a:sym typeface="Calibri"/>
              </a:rPr>
              <a:t>Adult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3" name="Google Shape;203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3925" y="1949250"/>
            <a:ext cx="1150165" cy="861525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18"/>
          <p:cNvSpPr txBox="1"/>
          <p:nvPr/>
        </p:nvSpPr>
        <p:spPr>
          <a:xfrm>
            <a:off x="405975" y="1655375"/>
            <a:ext cx="1600500" cy="3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HK" sz="1200">
                <a:solidFill>
                  <a:srgbClr val="222222"/>
                </a:solidFill>
                <a:highlight>
                  <a:srgbClr val="FFFFFF"/>
                </a:highlight>
              </a:rPr>
              <a:t>蜱蟎亞綱 (</a:t>
            </a:r>
            <a:r>
              <a:rPr lang="zh-HK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Acari</a:t>
            </a:r>
            <a:r>
              <a:rPr lang="zh-HK" sz="1200">
                <a:solidFill>
                  <a:srgbClr val="222222"/>
                </a:solidFill>
                <a:highlight>
                  <a:srgbClr val="FFFFFF"/>
                </a:highlight>
              </a:rPr>
              <a:t>)</a:t>
            </a:r>
            <a:endParaRPr sz="1200">
              <a:solidFill>
                <a:srgbClr val="222222"/>
              </a:solidFill>
              <a:highlight>
                <a:srgbClr val="FFFFFF"/>
              </a:highlight>
            </a:endParaRPr>
          </a:p>
        </p:txBody>
      </p:sp>
      <p:pic>
        <p:nvPicPr>
          <p:cNvPr id="205" name="Google Shape;205;p1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79693" y="3369675"/>
            <a:ext cx="1608957" cy="896400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18"/>
          <p:cNvSpPr txBox="1"/>
          <p:nvPr/>
        </p:nvSpPr>
        <p:spPr>
          <a:xfrm>
            <a:off x="454350" y="3055425"/>
            <a:ext cx="1786500" cy="2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HK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彈尾目(</a:t>
            </a:r>
            <a:r>
              <a:rPr lang="zh-HK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Collembola)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81975" y="1048837"/>
            <a:ext cx="1967825" cy="1475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46275" y="1048826"/>
            <a:ext cx="1967828" cy="1475874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19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HK"/>
              <a:t>Biological impact</a:t>
            </a:r>
            <a:endParaRPr/>
          </a:p>
        </p:txBody>
      </p:sp>
      <p:sp>
        <p:nvSpPr>
          <p:cNvPr id="214" name="Google Shape;214;p19"/>
          <p:cNvSpPr txBox="1"/>
          <p:nvPr>
            <p:ph idx="1" type="body"/>
          </p:nvPr>
        </p:nvSpPr>
        <p:spPr>
          <a:xfrm>
            <a:off x="763550" y="2153050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zh-HK" sz="1400"/>
              <a:t>Endemic birds in Hawai‘i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zh-HK" sz="1400"/>
              <a:t>Nonnative invertebrate orders comprised 43.2% of their diet, nonnative ant</a:t>
            </a:r>
            <a:endParaRPr sz="1400">
              <a:solidFill>
                <a:srgbClr val="000000"/>
              </a:solidFill>
            </a:endParaRPr>
          </a:p>
          <a:p>
            <a:pPr indent="-317500" lvl="0" marL="4572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AutoNum type="arabicPeriod"/>
            </a:pPr>
            <a:r>
              <a:rPr lang="zh-HK" sz="1400">
                <a:solidFill>
                  <a:srgbClr val="000000"/>
                </a:solidFill>
              </a:rPr>
              <a:t>May indirectly benefit native invertebrates which were probably consumed by nonnative ants</a:t>
            </a:r>
            <a:endParaRPr sz="1400">
              <a:solidFill>
                <a:srgbClr val="000000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1400"/>
          </a:p>
        </p:txBody>
      </p:sp>
      <p:pic>
        <p:nvPicPr>
          <p:cNvPr id="215" name="Google Shape;215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46174" y="3184412"/>
            <a:ext cx="2371725" cy="1576413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19"/>
          <p:cNvSpPr/>
          <p:nvPr/>
        </p:nvSpPr>
        <p:spPr>
          <a:xfrm>
            <a:off x="5981970" y="2228300"/>
            <a:ext cx="1282200" cy="296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HK" sz="13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Hawai</a:t>
            </a:r>
            <a:r>
              <a:rPr lang="zh-HK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‘i</a:t>
            </a:r>
            <a:r>
              <a:rPr lang="zh-HK" sz="13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zh-HK" sz="1100">
                <a:solidFill>
                  <a:srgbClr val="FFFFFF"/>
                </a:solidFill>
              </a:rPr>
              <a:t>ʻamakihi </a:t>
            </a:r>
            <a:endParaRPr sz="1300">
              <a:solidFill>
                <a:srgbClr val="FFFFFF"/>
              </a:solidFill>
            </a:endParaRPr>
          </a:p>
        </p:txBody>
      </p:sp>
      <p:pic>
        <p:nvPicPr>
          <p:cNvPr id="217" name="Google Shape;217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77915" y="3184400"/>
            <a:ext cx="2260961" cy="1254325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19"/>
          <p:cNvSpPr/>
          <p:nvPr/>
        </p:nvSpPr>
        <p:spPr>
          <a:xfrm>
            <a:off x="6848975" y="4464425"/>
            <a:ext cx="1585500" cy="296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HK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Yellow crazy ant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19" name="Google Shape;219;p19"/>
          <p:cNvSpPr txBox="1"/>
          <p:nvPr/>
        </p:nvSpPr>
        <p:spPr>
          <a:xfrm>
            <a:off x="-3242925" y="212650"/>
            <a:ext cx="2963700" cy="194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HK">
                <a:latin typeface="Calibri"/>
                <a:ea typeface="Calibri"/>
                <a:cs typeface="Calibri"/>
                <a:sym typeface="Calibri"/>
              </a:rPr>
              <a:t>example of birds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19"/>
          <p:cNvSpPr/>
          <p:nvPr/>
        </p:nvSpPr>
        <p:spPr>
          <a:xfrm>
            <a:off x="4198570" y="4553800"/>
            <a:ext cx="1282200" cy="296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HK" sz="13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Big-headed ant</a:t>
            </a:r>
            <a:endParaRPr sz="1300"/>
          </a:p>
        </p:txBody>
      </p:sp>
      <p:sp>
        <p:nvSpPr>
          <p:cNvPr id="221" name="Google Shape;221;p19"/>
          <p:cNvSpPr/>
          <p:nvPr/>
        </p:nvSpPr>
        <p:spPr>
          <a:xfrm>
            <a:off x="5578171" y="2228300"/>
            <a:ext cx="336000" cy="29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HK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LC</a:t>
            </a:r>
            <a:endParaRPr sz="1000">
              <a:solidFill>
                <a:srgbClr val="FFFFFF"/>
              </a:solidFill>
            </a:endParaRPr>
          </a:p>
        </p:txBody>
      </p:sp>
      <p:sp>
        <p:nvSpPr>
          <p:cNvPr id="222" name="Google Shape;222;p19"/>
          <p:cNvSpPr/>
          <p:nvPr/>
        </p:nvSpPr>
        <p:spPr>
          <a:xfrm>
            <a:off x="3930895" y="2228300"/>
            <a:ext cx="1282200" cy="296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HK" sz="13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Hawai</a:t>
            </a:r>
            <a:r>
              <a:rPr lang="zh-HK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‘i</a:t>
            </a:r>
            <a:r>
              <a:rPr lang="zh-HK" sz="13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zh-HK" sz="1100">
                <a:solidFill>
                  <a:srgbClr val="FFFFFF"/>
                </a:solidFill>
              </a:rPr>
              <a:t>ʻamakihi </a:t>
            </a:r>
            <a:endParaRPr sz="1300">
              <a:solidFill>
                <a:srgbClr val="FFFFFF"/>
              </a:solidFill>
            </a:endParaRPr>
          </a:p>
        </p:txBody>
      </p:sp>
      <p:sp>
        <p:nvSpPr>
          <p:cNvPr id="223" name="Google Shape;223;p19"/>
          <p:cNvSpPr txBox="1"/>
          <p:nvPr/>
        </p:nvSpPr>
        <p:spPr>
          <a:xfrm>
            <a:off x="7637250" y="2228400"/>
            <a:ext cx="444900" cy="29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HK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VU</a:t>
            </a:r>
            <a:endParaRPr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reenhouse Frog (Amphibians of Hawaii) · iNaturalist" id="228" name="Google Shape;22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5025" y="618025"/>
            <a:ext cx="1562600" cy="12445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eenhouse Frog Facts and Pictures" id="229" name="Google Shape;229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73699" y="618025"/>
            <a:ext cx="1652702" cy="12445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abits and Traits of Mites and Ticks" id="230" name="Google Shape;230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62875" y="618025"/>
            <a:ext cx="1859901" cy="12445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rachnids (Spider) (Arachnida/Araneae) - Phylum Facts" id="231" name="Google Shape;231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59250" y="602885"/>
            <a:ext cx="1205400" cy="12748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seudoscorpiones | Earthling Nature" id="232" name="Google Shape;232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034550" y="602875"/>
            <a:ext cx="1731900" cy="9789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entipede - Wikipedia" id="233" name="Google Shape;233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0375" y="1919686"/>
            <a:ext cx="1731900" cy="115033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iplopoda (Millipede ) - YouTube" id="234" name="Google Shape;234;p2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234600" y="1934575"/>
            <a:ext cx="2042029" cy="11503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ass Pauropoda" id="235" name="Google Shape;235;p2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318960" y="1919675"/>
            <a:ext cx="2293465" cy="11503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arge Snail Carrying Small Snail On Her Back In The Garden In.. Stock  Photo, Picture And Royalty Free Image. Image 29633367." id="236" name="Google Shape;236;p2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612425" y="1949475"/>
            <a:ext cx="1687075" cy="11205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oleoptera - Home | Facebook" id="237" name="Google Shape;237;p2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06925" y="3127125"/>
            <a:ext cx="1808100" cy="1205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oleoptera - Bugwoodwiki" id="238" name="Google Shape;238;p20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315025" y="3127134"/>
            <a:ext cx="1859900" cy="123994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ollembola – Betta Solutions" id="239" name="Google Shape;239;p20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276622" y="3112000"/>
            <a:ext cx="1731900" cy="12989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arwig - Wikipedia" id="240" name="Google Shape;240;p20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6023300" y="3112000"/>
            <a:ext cx="2865318" cy="1239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iptera - flies, mosquitoes" id="245" name="Google Shape;24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3500" y="696325"/>
            <a:ext cx="1325775" cy="802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aturePlus: Curator of Diptera's blog: Posterior spiracles anyone?" id="246" name="Google Shape;246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56700" y="715425"/>
            <a:ext cx="1869025" cy="764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iptera.info - Discussion Forum: Blow Fly, Calliphoridae Eggs ?" id="247" name="Google Shape;247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73900" y="696324"/>
            <a:ext cx="1263901" cy="8441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he True Bugs: Insects in the Order Hemiptera" id="248" name="Google Shape;248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26625" y="662400"/>
            <a:ext cx="1517775" cy="11398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uchenorrhyncha - Alchetron, The Free Social Encyclopedia" id="249" name="Google Shape;249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174046" y="1579850"/>
            <a:ext cx="1791680" cy="802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ternorrhyncha - Wikipedia" id="250" name="Google Shape;250;p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804000" y="662396"/>
            <a:ext cx="1517775" cy="119982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What Is an Order Hymenoptera?" id="251" name="Google Shape;251;p2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14350" y="1540475"/>
            <a:ext cx="1599780" cy="11998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ormicidae" id="252" name="Google Shape;252;p2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873895" y="1802275"/>
            <a:ext cx="1679755" cy="11998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epidoptera larvae - Orthosia hibisci - BugGuide.Net" id="253" name="Google Shape;253;p2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650875" y="1861738"/>
            <a:ext cx="2196000" cy="10809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europtera - Wikipedia" id="254" name="Google Shape;254;p2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64614" y="2781646"/>
            <a:ext cx="1899250" cy="97380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rthoptera | Pests and Pollinators" id="255" name="Google Shape;255;p2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364625" y="3755446"/>
            <a:ext cx="1791675" cy="115820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mphipoda - Alchetron, The Free Social Encyclopedia" id="256" name="Google Shape;256;p21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285975" y="2764625"/>
            <a:ext cx="1679750" cy="10078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sopoda — Global Soil Biodiversity Initiative" id="257" name="Google Shape;257;p21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3987825" y="3002100"/>
            <a:ext cx="1938710" cy="11998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ligochaeta: The Anatomy &amp; Reproduction Of The Humble Earthworm" id="258" name="Google Shape;258;p21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2261450" y="3866800"/>
            <a:ext cx="1728800" cy="10468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erbs - Better Health Channel" id="259" name="Google Shape;259;p21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5977850" y="3002097"/>
            <a:ext cx="1402555" cy="802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outhwest Boulder &amp; Stone 20 lbs. of Mixed 1 in. to 2 in. Mexican Beach  Pebbles-20MPBM12 - The Home Depot" id="260" name="Google Shape;260;p21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6017050" y="3849787"/>
            <a:ext cx="1080875" cy="1080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